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304" r:id="rId4"/>
    <p:sldId id="291" r:id="rId5"/>
    <p:sldId id="293" r:id="rId6"/>
    <p:sldId id="292" r:id="rId7"/>
    <p:sldId id="294" r:id="rId8"/>
    <p:sldId id="295" r:id="rId9"/>
    <p:sldId id="296" r:id="rId10"/>
    <p:sldId id="297" r:id="rId11"/>
    <p:sldId id="300" r:id="rId12"/>
    <p:sldId id="301" r:id="rId13"/>
    <p:sldId id="302" r:id="rId14"/>
    <p:sldId id="303" r:id="rId15"/>
    <p:sldId id="307" r:id="rId16"/>
    <p:sldId id="305" r:id="rId17"/>
    <p:sldId id="306" r:id="rId18"/>
    <p:sldId id="30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4" autoAdjust="0"/>
    <p:restoredTop sz="88378" autoAdjust="0"/>
  </p:normalViewPr>
  <p:slideViewPr>
    <p:cSldViewPr>
      <p:cViewPr varScale="1">
        <p:scale>
          <a:sx n="74" d="100"/>
          <a:sy n="74" d="100"/>
        </p:scale>
        <p:origin x="-162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2F51-D7FF-46DC-94C0-A003704A332B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6CC9-5AC6-4290-A3BC-D411C5EC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2F51-D7FF-46DC-94C0-A003704A332B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6CC9-5AC6-4290-A3BC-D411C5EC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2F51-D7FF-46DC-94C0-A003704A332B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6CC9-5AC6-4290-A3BC-D411C5EC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2F51-D7FF-46DC-94C0-A003704A332B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6CC9-5AC6-4290-A3BC-D411C5EC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2F51-D7FF-46DC-94C0-A003704A332B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6CC9-5AC6-4290-A3BC-D411C5EC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2F51-D7FF-46DC-94C0-A003704A332B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6CC9-5AC6-4290-A3BC-D411C5EC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2F51-D7FF-46DC-94C0-A003704A332B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6CC9-5AC6-4290-A3BC-D411C5EC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2F51-D7FF-46DC-94C0-A003704A332B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6CC9-5AC6-4290-A3BC-D411C5EC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2F51-D7FF-46DC-94C0-A003704A332B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6CC9-5AC6-4290-A3BC-D411C5EC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2F51-D7FF-46DC-94C0-A003704A332B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6CC9-5AC6-4290-A3BC-D411C5EC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2F51-D7FF-46DC-94C0-A003704A332B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6CC9-5AC6-4290-A3BC-D411C5EC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accent5">
                <a:lumMod val="20000"/>
                <a:lumOff val="80000"/>
                <a:alpha val="44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52F51-D7FF-46DC-94C0-A003704A332B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6CC9-5AC6-4290-A3BC-D411C5EC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atherineasquithgallery.com/uploads/posts/2021-02/1613515371_39-p-kartinka-fon-dlya-prezentatsii-shkolnaya-t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835696" y="2688015"/>
            <a:ext cx="61206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«КОМЕНСКАЯ СОШ»</a:t>
            </a:r>
            <a:endParaRPr kumimoji="0" lang="ru-RU" sz="4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544522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МОУ «Коменская СОШ»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Гончарова М.С.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45206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29208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Знание. Управленческие действия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проекта «Дорогой здоровья».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единой программы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 включением необходимых разделов и учетом норм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постоянных, временных и виртуальных мероприятий в рамках детско-взрослой событийной общности.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системы мониторинга здоровья учащихся.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мероприятий по сдачи нормативов ГТО.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секций, занятий внеурочной деятельности, индивидуальных и групповых консультаций.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Привлечение тренера-преподавателя по физической культуре из системы дополнительного образования.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49999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Учитель. Школьная команда.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476672"/>
          <a:ext cx="8784976" cy="639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7824"/>
                <a:gridCol w="4337152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Дефициты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67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учителей, для которых по результатам диагностики разработаны индивидуальные образовательные маршруты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(2/3)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Низкая доля педагогических работников, прошедших обучение по программам повышения квалификации, размещенным в Федеральном реестре дополнительных профессиональных программ педагогического образования. 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215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педагогических работников, прошедших обучение по программам повышения квалификации по инструментам ЦОС, размещенным в Федеральном реестре дополнительных профессиональных программ педагогического образования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(0/3)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Низкая доля педагогических работников, прошедших обучение по программам повышения квалификации по инструментам ЦОС.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15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 штатных педагогов-психологов по программам, размещенным в Федеральном реестре дополнительных профессиональных программ педагогического образования  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(0/1)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обеспечивается повышение квалификации штатных педагогов-психологов.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педагогов в конкурсном движении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(1/3)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педагогов, участвующих в профессиональных конкурсах на всероссийском уровне. 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331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среди педагогов победителей и призеров конкурсов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(1/3)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необходимых компетенций у педагога для участия и победы в конкурсах профессионального мастерства.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Недостаточная работа по мотивации педагогов, участвующих в конкурсах профессионального мастерства, к достижению высокого результата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60444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Учитель. Школьная команда. Управленческие действия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052736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проекта «Академия успеха».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перспективного плана повышения квалификации педагогических работников по программам повышения квалификации, размещенным в Федеральном реестре дополнительных профессиональных программ педагогического образования (ЦОС, педагог-психолог).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обучения педагогических работников по программам повышения квалификации, размещенным в Федеральном реестре дополнительных профессиональных программ педагогического образования.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системы стимулирования инициативы и активизации творчества педагогических работников.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для педагогов календаря активностей (очные и дистанционные конкурсы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профмастерства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олимпиады и диктанты, обучающие семинары и конференции и т.д.).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модели методического взаимодействия с другими ОО.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педагогов в публичных мероприятиях разных уровней: конференциях, круглых столах, семинарах, мастер-классах и т.д.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методического сопровождения кандидата на победителя/призера конкурса по принципу "равный" учит "равного".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49999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Школьный климат.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548681"/>
          <a:ext cx="9144000" cy="6294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9598"/>
                <a:gridCol w="4514402"/>
              </a:tblGrid>
              <a:tr h="3501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Дефициты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045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в штате общеобразовательной организации социального педагога, обеспечивающего оказание помощи целевым группам обучающихся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(0/1)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в образовательной организации системы социального сопровождения участников образовательных отношений квалифицированным специалистом.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21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в штате общеобразовательной организации учителя-дефектолога, обеспечивающего оказание помощи целевым группам обучающихся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(0/1)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в штате общеобразовательной организации учителя-дефектолога, обеспечивающего оказание помощи целевым группам обучающихся.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0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в штате общеобразовательной организации учителя-логопеда, обеспечивающего оказание помощи целевым группам обучающихся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(0/1)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в штате общеобразовательной организации учителя-логопеда, обеспечивающего оказание помощи целевым группам обучающихся..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356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в кабинете педагога-психолога оборудованных зон (помещений) для проведения индивидуальных и групповых консультаций, психологической разгрузки, коррекционно-развивающей работы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(0/1)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Недостаток помещений для формирования психологически благоприятного школьного пространства для обучающихся.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специальных тематических зон по причине размеров кабинета педагога-психолога, не соответствующих требованиям к школьным помещениям.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66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травли в образовательной среде.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(1/2)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профилактической и информационно-просветительской работы с обучающимися группы риска.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выстроена работа по оказанию помощи и поддержки обучающимся группы риска и их семьям.</a:t>
                      </a:r>
                    </a:p>
                  </a:txBody>
                  <a:tcPr anchor="ctr"/>
                </a:tc>
              </a:tr>
              <a:tr h="890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девиантного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поведения обучающихся.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(1/2)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02027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Школьный климат. Управленческие действия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052736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комплексной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модели «Полная интеграция».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 договоров внутреннего совмещения с педагогом-логопедом, педагогом-дефектологом.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Модернизация методической деятельности в образовательной организации по развитию компетенций педагогических работников в вопросах программно-методического обеспечения обучения и воспитания детей с ОВЗ.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профилактической работы с обучающимися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плана мероприятий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оказанию поддержки обучающихся из группы риска.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Обеспечение развития кадрового потенциала в вопросах профилактики травли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поведения в образовательной среде.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Трансформирование, зонирование школьного пространства для возможностей проведения индивидуальных и групповых консультаций, психологической разгрузки, коррекционно-развивающей работы.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взаимодействия (в том числе с использованием дистанционных образовательных технологий) с ресурсными центрами (центры социальной помощи семьям и детям,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психолого-медико-социального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сопровождения).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Komenskaya school\AppData\Local\Packages\Microsoft.Windows.Photos_8wekyb3d8bbwe\TempState\ShareServiceTempFolder\2023-12-21_17-17-01.jpeg"/>
          <p:cNvPicPr>
            <a:picLocks noChangeAspect="1" noChangeArrowheads="1"/>
          </p:cNvPicPr>
          <p:nvPr/>
        </p:nvPicPr>
        <p:blipFill>
          <a:blip r:embed="rId2" cstate="print"/>
          <a:srcRect r="5895"/>
          <a:stretch>
            <a:fillRect/>
          </a:stretch>
        </p:blipFill>
        <p:spPr bwMode="auto">
          <a:xfrm>
            <a:off x="0" y="620688"/>
            <a:ext cx="9159417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39552" y="884040"/>
            <a:ext cx="7848872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42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 и оценка эффективности выполнения Программы развития проводится по следующим направлениям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4263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842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оценки эффективности реализации программы используются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индикаторы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направлениям, которые отражают выполнение мероприятий программы.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842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эффективности реализации программы производится путем сравнения фактически достигнутых показателей за соответствующий год с утвержденными на год значениями целевых индикаторов.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842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Социальная эффективность реализации мероприятий программы будет выражена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удовлетворенностью качеством предоставляемых школой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услуг с помощью электронных средств информации и специально организованного опроса.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842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Управленческий анализ итогов реализации программы развития осуществляется руководителем Программы по окончании каждого учебного года.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976664" cy="6046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42900" lvl="1" indent="-3429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Дорожная карта реализации программы развития</a:t>
            </a:r>
          </a:p>
          <a:p>
            <a:pPr marL="342900" lvl="1" indent="-34290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C:\Users\Komenskaya school\AppData\Local\Packages\Microsoft.Windows.Photos_8wekyb3d8bbwe\TempState\ShareServiceTempFolder\2023-12-21_17-06-24.jpeg"/>
          <p:cNvPicPr>
            <a:picLocks noChangeAspect="1" noChangeArrowheads="1"/>
          </p:cNvPicPr>
          <p:nvPr/>
        </p:nvPicPr>
        <p:blipFill>
          <a:blip r:embed="rId2" cstate="print"/>
          <a:srcRect t="12938"/>
          <a:stretch>
            <a:fillRect/>
          </a:stretch>
        </p:blipFill>
        <p:spPr bwMode="auto">
          <a:xfrm>
            <a:off x="467544" y="692696"/>
            <a:ext cx="7992888" cy="36883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54967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Дорожная карта по подготовке учащихся к ВСОШ, исследовательским конкурсам, конференциям.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Подпрограмма «Чайка».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Проект «Дорогой здоровья».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Программа «Творческий успех».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Проект «Мы с профессией».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Проект «Академия успеха».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Развитие цифровой информационно-образовательной среды.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42792" cy="4900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школы полного дня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36712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помещений для работы классов или групп, организованных из обучающихся одной или нескольких параллелей, возраст которых может отличается;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разноакцентированных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пространств (кабинет, мастерские, библиотека, компьютерный класс, игротека,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медиатека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помещения для работы классов или групп, организованных из обучающихся одной или нескольких параллелей, пространства для общения и уединения, для игр, подвижных занятий и спокойной работы);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Соответствие школьной мебели гигиеническим требованиям, предъявляемым к ней с учетом возрастных категорий обучающихся (при их самоподготовке или организации других  учебных занятий);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спортивных площадок, актового и спортивного залов, пришкольного участка, различных студий и т.д., необходимых для организаций дополнительного образования, досуга, труда школьников;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Соответствие уровня квалификации педагогических кадров;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специалистов: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для организации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–психолого-социальной работы в школе, функционирующей в режиме полного дня;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педагогов дополнительного образования;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преподавателей физической культуры, которые должны организовывать физкультурно-оздоровительную, спортивно-массовую деятельность обучающихся в режиме полного дня.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enskaya school\AppData\Local\Packages\Microsoft.Windows.Photos_8wekyb3d8bbwe\TempState\ShareServiceTempFolder\2023-12-21_11-08-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423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Komenskaya school\AppData\Local\Packages\Microsoft.Windows.Photos_8wekyb3d8bbwe\TempState\ShareServiceTempFolder\2023-12-21_16-15-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768752" cy="61206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188640"/>
            <a:ext cx="5400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типовой программе развития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6631"/>
          <a:ext cx="9144000" cy="674136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14599"/>
                <a:gridCol w="3340056"/>
                <a:gridCol w="2561561"/>
                <a:gridCol w="2627784"/>
              </a:tblGrid>
              <a:tr h="1554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Магистральное направление, </a:t>
                      </a:r>
                      <a:b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ключевое условие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Планируемый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8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Знание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б.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(базовый уровень)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29-39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(средний уровень)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8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Здоровье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(средний уровень)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20-22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(высокий уровень)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48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Творчество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(средний уровень)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25-29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(высокий уровень)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8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Воспитание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(средний уровень)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20-22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(высокий уровень)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8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Профориентация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(средний уровень)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12-14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(высокий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уровень)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8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Учитель. Школьная команда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б.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(средний уровень)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28-32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(высокий уровень)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48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Школьный климат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б.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(базовый уровень)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14-16 б.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(средний уровень)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8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 среда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(средний уровень)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16-21 б.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(высокий уровень)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t="12335" b="6376"/>
          <a:stretch/>
        </p:blipFill>
        <p:spPr bwMode="auto">
          <a:xfrm>
            <a:off x="0" y="908720"/>
            <a:ext cx="9143999" cy="4824536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6633"/>
            <a:ext cx="8229600" cy="28083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программы развития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Модернизация школьной образовательной среды, через обеспечение благоприятного школьного климата, развитие современной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мотивирующей образовательной и воспитывающей среды, активизацию учебной, интеллектуальной, творческой,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социальной деятельности.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356992"/>
            <a:ext cx="576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реализации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5 лет (2024-2028 г.г.)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725144"/>
            <a:ext cx="2088232" cy="16561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Средний уровень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145 баллов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3933056"/>
            <a:ext cx="2304256" cy="1800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Высокий уровень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180 баллов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endCxn id="6" idx="1"/>
          </p:cNvCxnSpPr>
          <p:nvPr/>
        </p:nvCxnSpPr>
        <p:spPr>
          <a:xfrm flipV="1">
            <a:off x="3059832" y="4833156"/>
            <a:ext cx="2448272" cy="828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36815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32656"/>
          <a:ext cx="8928992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4496"/>
                <a:gridCol w="4464496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Дефициты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реализуется углубленное изучение отдельных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предметов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(2-9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класс) </a:t>
                      </a:r>
                    </a:p>
                    <a:p>
                      <a:pPr algn="ctr" fontAlgn="b"/>
                      <a:r>
                        <a:rPr lang="ru-RU" sz="1100" b="0" i="0" u="none" strike="noStrike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 /3)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Недостаточная работа по формированию интереса и мотивации обучающихся к профильному обучению. 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Недостаточное качество управления формированием и функционированием системы методического и организационно-педагогического обеспечения профильного обучения, дифференциации и индивидуализации обучения.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этапе ВСОШ 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(1/3)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Недостаток организации вовлечения обучающихся в олимпиадное движение школьников и подготовки к участию обучающихся во Всероссийской олимпиаде школьников.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обеспечивается подготовка обучающихся к участию в олимпиадном движении.</a:t>
                      </a:r>
                      <a:endParaRPr lang="ru-RU"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победителей и (или ) призеров муниципального этапа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ВсОШ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(1/3)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осуществляется сетевая форма реализации общеобразовательных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 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(0/1)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Недостаточное качество управления формированием и функционированием системы методического и организационно-педагогического обеспечения профильного обучения, дифференциации и индивидуализации обучения.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программы (плана) мероприятий по обеспечению доступности и качества образования обучающихся с ОВЗ, с инвалидностью (или развития инклюзивного образования  и т.п.) </a:t>
                      </a:r>
                      <a:r>
                        <a:rPr lang="ru-RU" sz="11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(0/3)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 rowSpan="5">
                  <a:txBody>
                    <a:bodyPr/>
                    <a:lstStyle/>
                    <a:p>
                      <a:pPr algn="ctr"/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Недостаток профессиональных компетенций педагогических работников в части обучения и воспитания обучающихся с ОВЗ, с инвалидностью.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специалистов по оказанию психолого-педагогической и технической помощи обучающимся с ОВЗ.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Недостаточный уровень профессиональных компетенций команды руководителей в выполнении функций по администрированию деятельности общеобразовательной организации в части обеспечения качества и доступности обучения детей с ОВЗ и инвалидностью.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информационной открытости, доступности информации об организации образования обучающихся с ОВЗ, с инвалидностью (за исключением персональной информации, в том числе о состоянии здоровья обучающихся) </a:t>
                      </a:r>
                      <a:r>
                        <a:rPr lang="ru-RU" sz="11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(2/3)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специальных технических средств обучения (далее ТСО) индивидуального и коллективного пользования (при наличии в общеобразовательной организации обучающихся с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ОВЗ,с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инвалидностью) </a:t>
                      </a:r>
                      <a:r>
                        <a:rPr lang="ru-RU" sz="11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(0/3)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профессионального развития и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совершенствания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профессиональных компетенций педагогических работников в части обучения и воспитания обучающимися с ОВЗ, с инвалидностью (за три последних года) </a:t>
                      </a:r>
                      <a:r>
                        <a:rPr lang="ru-RU" sz="11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(1/3)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Трансляция опыта образовательной организации в вопросах образования обучающихся с ОВЗ, с инвалидностью на семинарах, тренингах, конференциях и иных мероприятиях </a:t>
                      </a:r>
                      <a:r>
                        <a:rPr lang="ru-RU" sz="11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(1/2)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29208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Знание. Управленческие действия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комплексной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модели «Полная интеграция».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Заключение договоров сетевого взаимодействия по реализации ФАООП.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Заключение договоров внутреннего совмещения с педагогом-логопедом, педагогом-дефектологом.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Модернизация методической деятельности в образовательной организации по развитию компетенций педагогических работников в вопросах программно-методического обеспечения обучения и воспитания по ФАООП.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дорожной карты по подготовке учащихся к ВСОШ, исследовательским конкурсам, конференциям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олимпиад, научно-практических конференций, творческих конкурсов, турниров.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мероприятий по устойчивой мотивации к учению.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ИУП для одаренных учеников.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модульного принципа освоения образовательных программ (одна программа реализуется несколькими педагогами, обладающими большими компетенциями по определенному направлению).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положения об организации профильного обучения, индивидуальных учебных планах, ИОМ педагогических работников.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69168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692696"/>
          <a:ext cx="8533456" cy="5214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6728"/>
                <a:gridCol w="4266728"/>
              </a:tblGrid>
              <a:tr h="5562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Дефициты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общешкольной программы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здоровьесбережения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ее полноценная реализация</a:t>
                      </a:r>
                    </a:p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 /2)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единой программы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здоровьесбережения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Разнообразие деятельности школьных спортивных клубов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(1/3)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квалифицированных специалистов.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обучающихся в спортивных мероприятиях на муниципальном уровне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(2/3)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профессиональных дефицитов у педагогических работников.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Недостаточная работа по формированию мотивации у обучающихся и их родителей к посещению школьных спортивных клубов. 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победителей и призеров спортивных соревнований (в том числе во Всероссийских спортивных соревнованиях школьников 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(0/1)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4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обучающихся, получивших знак отличия Всероссийского физкультурно-спортивного комплекса «Готов к труду и обороне» (далее ‒ ВФСК «ГТО») в установленном порядке, соответствующий его возрастной категории на 1 сентября отчетного года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(1/2)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системы работы по популяризации спорта; включенности массовой спортивной деятельности в образовательную программу.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1819</Words>
  <Application>Microsoft Office PowerPoint</Application>
  <PresentationFormat>Экран (4:3)</PresentationFormat>
  <Paragraphs>212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Модель школы полного дня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Komenskaya school</dc:creator>
  <cp:lastModifiedBy>Komenskaya school</cp:lastModifiedBy>
  <cp:revision>69</cp:revision>
  <dcterms:created xsi:type="dcterms:W3CDTF">2022-08-20T06:08:45Z</dcterms:created>
  <dcterms:modified xsi:type="dcterms:W3CDTF">2024-06-18T11:49:43Z</dcterms:modified>
</cp:coreProperties>
</file>